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8"/>
  </p:notesMasterIdLst>
  <p:sldIdLst>
    <p:sldId id="266" r:id="rId2"/>
    <p:sldId id="268" r:id="rId3"/>
    <p:sldId id="257" r:id="rId4"/>
    <p:sldId id="258" r:id="rId5"/>
    <p:sldId id="259" r:id="rId6"/>
    <p:sldId id="260" r:id="rId7"/>
    <p:sldId id="267" r:id="rId8"/>
    <p:sldId id="261" r:id="rId9"/>
    <p:sldId id="262" r:id="rId10"/>
    <p:sldId id="264" r:id="rId11"/>
    <p:sldId id="263" r:id="rId12"/>
    <p:sldId id="269" r:id="rId13"/>
    <p:sldId id="271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F5E8710-1216-442D-8852-C83D53EEBB87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E54EFF-5CFA-4B39-9EA1-2899BBB61D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9049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AC560C-AF31-41E9-9863-95EE9F0542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899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7593-AABB-4ED2-A2FF-8909E413657D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2ED04-7765-40FF-A13B-273D0AE43563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55932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8B7DE-C65B-4953-88C6-2438B35D5C0F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795EC-4FD5-4923-8DB9-5C3F53CE90DA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9388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45DBE-6BB9-4B40-9CAD-BACF396B0409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A1AF0-8F0C-4ED2-9B79-6E768131EFC1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335000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FFFE714-7317-4547-B8FF-23EF37F31A59}" type="datetime9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 ספטמבר, 2020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he-IL">
                <a:solidFill>
                  <a:prstClr val="black">
                    <a:tint val="75000"/>
                  </a:prstClr>
                </a:solidFill>
              </a:rPr>
              <a:t>כותרת 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4EB8758-E57E-4CF6-B9B0-4D361C6FAC81}" type="slidenum">
              <a:rPr lang="he-IL" altLang="he-IL" smtClean="0"/>
              <a:pPr>
                <a:defRPr/>
              </a:pPr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90926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59458" y="365125"/>
            <a:ext cx="8715633" cy="924483"/>
          </a:xfrm>
        </p:spPr>
        <p:txBody>
          <a:bodyPr/>
          <a:lstStyle>
            <a:lvl1pPr algn="ctr">
              <a:defRPr sz="3200" b="1">
                <a:solidFill>
                  <a:schemeClr val="bg1"/>
                </a:solidFill>
                <a:cs typeface="+mn-cs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11292-818A-4222-8316-FDD873C62F60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E2EA7-06F1-4C08-BF97-5D2AC912F17C}" type="slidenum">
              <a:rPr lang="he-IL" altLang="he-IL"/>
              <a:pPr/>
              <a:t>‹#›</a:t>
            </a:fld>
            <a:endParaRPr lang="he-IL" altLang="he-IL"/>
          </a:p>
        </p:txBody>
      </p:sp>
      <p:pic>
        <p:nvPicPr>
          <p:cNvPr id="1026" name="Picture 2" descr="תפקידי האגף לשעת חירום, משרד הבריאות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304" y="271849"/>
            <a:ext cx="1017759" cy="101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06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D947-809C-4024-AD43-EDE3108834FC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4A276-1420-4D39-AEE0-E636BCA90ACC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91865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C3E57-410D-4179-8FD7-713A162D6291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ED283-8070-4A3F-BBE1-F0B28A51D155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48405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6DA92-2237-4B6D-9C39-7D1D84EB4F32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50180-7F71-49E6-A96B-301CD547A561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69426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A90FB-0C2A-41C0-9A54-7E44BDCF4294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6618C-E093-4CDF-A742-A65F9FA5E36A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178226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E9400-9CFB-40DF-AF9F-09CBF0D4419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78113-1BE8-4D3B-90BC-6C797C4AA13F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5760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45F8C-6BA5-4D99-B6BE-DCC52CD43D10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34BA0-2EDB-4F49-9F84-A9D2171D5919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50868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0D8FE-A8EC-472D-97E0-48C1EBFD179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22108-6D34-4C5B-9DAA-9382600CF990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61697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838200" y="406314"/>
            <a:ext cx="10515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dirty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</a:p>
          <a:p>
            <a:pPr lvl="1"/>
            <a:r>
              <a:rPr lang="he-IL" altLang="he-IL"/>
              <a:t>רמה שנייה</a:t>
            </a:r>
          </a:p>
          <a:p>
            <a:pPr lvl="2"/>
            <a:r>
              <a:rPr lang="he-IL" altLang="he-IL"/>
              <a:t>רמה שלישית</a:t>
            </a:r>
          </a:p>
          <a:p>
            <a:pPr lvl="3"/>
            <a:r>
              <a:rPr lang="he-IL" altLang="he-IL"/>
              <a:t>רמה רביעית</a:t>
            </a:r>
          </a:p>
          <a:p>
            <a:pPr lvl="4"/>
            <a:r>
              <a:rPr lang="he-IL" alt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296E98-C3E1-458B-8609-6D1C6967B15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כ"ה/אלול/תש"ף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fld id="{D2574BF0-F913-4304-BF32-C73C892CCD30}" type="slidenum">
              <a:rPr lang="he-IL" altLang="he-IL"/>
              <a:pPr algn="l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e-IL" altLang="he-IL"/>
          </a:p>
        </p:txBody>
      </p:sp>
      <p:pic>
        <p:nvPicPr>
          <p:cNvPr id="7" name="Picture 2" descr="תפקידי האגף לשעת חירום, משרד הבריאות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304" y="271849"/>
            <a:ext cx="1017759" cy="101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44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he-IL" altLang="he-IL" sz="3200" b="1" kern="1200" dirty="0">
          <a:solidFill>
            <a:schemeClr val="bg1"/>
          </a:solidFill>
          <a:latin typeface="+mj-lt"/>
          <a:ea typeface="+mj-ea"/>
          <a:cs typeface="+mn-cs"/>
        </a:defRPr>
      </a:lvl1pPr>
      <a:lvl2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4572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9144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3716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8288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228600" indent="-228600" algn="r" rtl="1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>
                <a:solidFill>
                  <a:schemeClr val="tx1"/>
                </a:solidFill>
              </a:rPr>
              <a:t>מאפייני חולים קשה ונפטרים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שירותי </a:t>
            </a:r>
            <a:r>
              <a:rPr lang="he-IL" smtClean="0"/>
              <a:t>בריאות הציבור, משרד </a:t>
            </a:r>
            <a:r>
              <a:rPr lang="he-IL" dirty="0" smtClean="0"/>
              <a:t>הבריאות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3440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מחלות רקע בקרב חולים קשים וקריטיים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213595"/>
              </p:ext>
            </p:extLst>
          </p:nvPr>
        </p:nvGraphicFramePr>
        <p:xfrm>
          <a:off x="4466272" y="2180166"/>
          <a:ext cx="3801427" cy="2595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5392">
                  <a:extLst>
                    <a:ext uri="{9D8B030D-6E8A-4147-A177-3AD203B41FA5}">
                      <a16:colId xmlns:a16="http://schemas.microsoft.com/office/drawing/2014/main" val="2074519466"/>
                    </a:ext>
                  </a:extLst>
                </a:gridCol>
                <a:gridCol w="1862455">
                  <a:extLst>
                    <a:ext uri="{9D8B030D-6E8A-4147-A177-3AD203B41FA5}">
                      <a16:colId xmlns:a16="http://schemas.microsoft.com/office/drawing/2014/main" val="3719846685"/>
                    </a:ext>
                  </a:extLst>
                </a:gridCol>
                <a:gridCol w="703580">
                  <a:extLst>
                    <a:ext uri="{9D8B030D-6E8A-4147-A177-3AD203B41FA5}">
                      <a16:colId xmlns:a16="http://schemas.microsoft.com/office/drawing/2014/main" val="3126826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מחלת רקע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מספר חולים קשה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אחוז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548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יתר לחץ דם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839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26%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943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סוכרת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697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22%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060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מחלת לב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464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14%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41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מחלת ריאה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223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7%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06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דיכוי</a:t>
                      </a:r>
                      <a:r>
                        <a:rPr lang="he-IL" baseline="0" dirty="0" smtClean="0"/>
                        <a:t> חיסוני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54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459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מחלת כבד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30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98436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46652" y="5188226"/>
            <a:ext cx="444279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מחלות רקע נבחרות הנמצאות במערכת. </a:t>
            </a:r>
          </a:p>
          <a:p>
            <a:r>
              <a:rPr lang="he-IL" dirty="0" smtClean="0"/>
              <a:t>פירוט על מחלות רקע נוספות נמצא בעבודה.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3283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חולים קשים וקריטיים לפי יישוב (לפחות 30 קשים)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404612"/>
              </p:ext>
            </p:extLst>
          </p:nvPr>
        </p:nvGraphicFramePr>
        <p:xfrm>
          <a:off x="5811203" y="2015066"/>
          <a:ext cx="2799397" cy="407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56055">
                  <a:extLst>
                    <a:ext uri="{9D8B030D-6E8A-4147-A177-3AD203B41FA5}">
                      <a16:colId xmlns:a16="http://schemas.microsoft.com/office/drawing/2014/main" val="59312329"/>
                    </a:ext>
                  </a:extLst>
                </a:gridCol>
                <a:gridCol w="1343342">
                  <a:extLst>
                    <a:ext uri="{9D8B030D-6E8A-4147-A177-3AD203B41FA5}">
                      <a16:colId xmlns:a16="http://schemas.microsoft.com/office/drawing/2014/main" val="3237458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יישוב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מספר קשים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646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ירושלים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584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649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בני ברק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167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11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תל אביב</a:t>
                      </a:r>
                      <a:r>
                        <a:rPr lang="he-IL" baseline="0" dirty="0" smtClean="0"/>
                        <a:t> – יפו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153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139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אשדוד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89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140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בת 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89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015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רמלה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81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644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חיפה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73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66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פתח תקוה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71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681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נתניה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68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51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רמת גן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65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568885"/>
                  </a:ext>
                </a:extLst>
              </a:tr>
            </a:tbl>
          </a:graphicData>
        </a:graphic>
      </p:graphicFrame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931854"/>
              </p:ext>
            </p:extLst>
          </p:nvPr>
        </p:nvGraphicFramePr>
        <p:xfrm>
          <a:off x="1455103" y="2015066"/>
          <a:ext cx="2799397" cy="29667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56055">
                  <a:extLst>
                    <a:ext uri="{9D8B030D-6E8A-4147-A177-3AD203B41FA5}">
                      <a16:colId xmlns:a16="http://schemas.microsoft.com/office/drawing/2014/main" val="59312329"/>
                    </a:ext>
                  </a:extLst>
                </a:gridCol>
                <a:gridCol w="1343342">
                  <a:extLst>
                    <a:ext uri="{9D8B030D-6E8A-4147-A177-3AD203B41FA5}">
                      <a16:colId xmlns:a16="http://schemas.microsoft.com/office/drawing/2014/main" val="32374582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יישוב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מספר קשים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646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אשקלון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649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לוד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60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11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באר שבע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56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139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בית שמש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48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140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חדרה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43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015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רחובות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43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644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err="1" smtClean="0"/>
                        <a:t>קרית</a:t>
                      </a:r>
                      <a:r>
                        <a:rPr lang="he-IL" dirty="0" smtClean="0"/>
                        <a:t> גת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34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66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46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4000" dirty="0" smtClean="0">
                <a:solidFill>
                  <a:schemeClr val="tx1"/>
                </a:solidFill>
              </a:rPr>
              <a:t>בדיקות</a:t>
            </a:r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6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/>
          </p:nvPr>
        </p:nvGraphicFramePr>
        <p:xfrm>
          <a:off x="1175656" y="1985555"/>
          <a:ext cx="9980024" cy="41073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54338">
                  <a:extLst>
                    <a:ext uri="{9D8B030D-6E8A-4147-A177-3AD203B41FA5}">
                      <a16:colId xmlns:a16="http://schemas.microsoft.com/office/drawing/2014/main" val="2413413206"/>
                    </a:ext>
                  </a:extLst>
                </a:gridCol>
                <a:gridCol w="1414584">
                  <a:extLst>
                    <a:ext uri="{9D8B030D-6E8A-4147-A177-3AD203B41FA5}">
                      <a16:colId xmlns:a16="http://schemas.microsoft.com/office/drawing/2014/main" val="5563053"/>
                    </a:ext>
                  </a:extLst>
                </a:gridCol>
                <a:gridCol w="5662231">
                  <a:extLst>
                    <a:ext uri="{9D8B030D-6E8A-4147-A177-3AD203B41FA5}">
                      <a16:colId xmlns:a16="http://schemas.microsoft.com/office/drawing/2014/main" val="2374099435"/>
                    </a:ext>
                  </a:extLst>
                </a:gridCol>
                <a:gridCol w="2348871">
                  <a:extLst>
                    <a:ext uri="{9D8B030D-6E8A-4147-A177-3AD203B41FA5}">
                      <a16:colId xmlns:a16="http://schemas.microsoft.com/office/drawing/2014/main" val="2109601214"/>
                    </a:ext>
                  </a:extLst>
                </a:gridCol>
              </a:tblGrid>
              <a:tr h="70854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מס'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קטגוריה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התוויה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משמעות לבידוד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4785185"/>
                  </a:ext>
                </a:extLst>
              </a:tr>
              <a:tr h="145738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1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מטופל עם תסמינים 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כל מטופל </a:t>
                      </a:r>
                      <a:r>
                        <a:rPr lang="he-IL" sz="1600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שמתייצג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עם </a:t>
                      </a:r>
                      <a:r>
                        <a:rPr lang="he-IL" sz="1600" u="sng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לפחות אחד 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מהתסמינים</a:t>
                      </a:r>
                      <a:r>
                        <a:rPr lang="he-IL" sz="1600" u="sng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החדים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של מחלת הקורונה (כגון חום 38 ומעלה, שיעול, קושי בנשימה, כאב גרון, שינוי חוש טעם או ריח, חולשת שרירים וכל תסמין אחר שהופיע בצורה חדה ומעלה חשד למחלה ויראלית)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ניתן לצאת מבידוד עם קבלת תוצאה שלילית (במידה ואינו נדרש לבידוד מסיבה אחרת)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1909869"/>
                  </a:ext>
                </a:extLst>
              </a:tr>
              <a:tr h="193581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2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אדם ללא תסמינים שבא במגע עם חולה מאומת 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כל בן בית של חולה מאומת 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marL="342900" lvl="0" indent="-342900"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אדם שהוגדר בחקירה אפידמיולוגית ע"י שירותי בריאות הציבור כמגע הנדרש לדיגום, ידגם בכניסה לבידוד  (ייבדק תחת התוויה "מגע לדיגום בהוראת משרד הבריאות")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ללא קשר לתוצאות הבדיקה נדרש להשלים בידוד עד תום התקופה שנקבעה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2378966"/>
                  </a:ext>
                </a:extLst>
              </a:tr>
            </a:tbl>
          </a:graphicData>
        </a:graphic>
      </p:graphicFrame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בדיקות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84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טבלה 2"/>
          <p:cNvGraphicFramePr>
            <a:graphicFrameLocks noGrp="1"/>
          </p:cNvGraphicFramePr>
          <p:nvPr>
            <p:extLst/>
          </p:nvPr>
        </p:nvGraphicFramePr>
        <p:xfrm>
          <a:off x="1162596" y="1761139"/>
          <a:ext cx="10006147" cy="495443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55788">
                  <a:extLst>
                    <a:ext uri="{9D8B030D-6E8A-4147-A177-3AD203B41FA5}">
                      <a16:colId xmlns:a16="http://schemas.microsoft.com/office/drawing/2014/main" val="2425919836"/>
                    </a:ext>
                  </a:extLst>
                </a:gridCol>
                <a:gridCol w="1418287">
                  <a:extLst>
                    <a:ext uri="{9D8B030D-6E8A-4147-A177-3AD203B41FA5}">
                      <a16:colId xmlns:a16="http://schemas.microsoft.com/office/drawing/2014/main" val="1010123799"/>
                    </a:ext>
                  </a:extLst>
                </a:gridCol>
                <a:gridCol w="5677052">
                  <a:extLst>
                    <a:ext uri="{9D8B030D-6E8A-4147-A177-3AD203B41FA5}">
                      <a16:colId xmlns:a16="http://schemas.microsoft.com/office/drawing/2014/main" val="1203274161"/>
                    </a:ext>
                  </a:extLst>
                </a:gridCol>
                <a:gridCol w="2355020">
                  <a:extLst>
                    <a:ext uri="{9D8B030D-6E8A-4147-A177-3AD203B41FA5}">
                      <a16:colId xmlns:a16="http://schemas.microsoft.com/office/drawing/2014/main" val="2307345864"/>
                    </a:ext>
                  </a:extLst>
                </a:gridCol>
              </a:tblGrid>
              <a:tr h="46532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מס'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קטגוריה</a:t>
                      </a:r>
                      <a:endParaRPr lang="en-US" sz="14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התוויה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משמעות לבידוד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3246596"/>
                  </a:ext>
                </a:extLst>
              </a:tr>
              <a:tr h="1776391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3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שחרור מוקדם מבידוד לאחר חשיפה לחולה מאומת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עובד מערכת הבריאות הנמצא בבידוד עקב מגע עם חולה מאומת יבצע בדיקת </a:t>
                      </a:r>
                      <a:r>
                        <a:rPr lang="en-US" sz="1600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PCR 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ראשונה 5-8 ימים ממועד המגע האחרון ובדיקה שנייה ביום העשירי ממועד המגע האחרון עם החולה. 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שתי בדיקות שליליות במועדים אלו מאפשרות יציאה מבידוד וחזרה לעבודה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808606"/>
                  </a:ext>
                </a:extLst>
              </a:tr>
              <a:tr h="2684247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4</a:t>
                      </a:r>
                      <a:endParaRPr lang="en-US" sz="11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סיקור </a:t>
                      </a:r>
                      <a:r>
                        <a:rPr lang="he-IL" sz="1600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לאוכלוסיה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בסיכון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אדם שעובר למוסד/ מסגרת טיפולית עם שיעור גבוה של אוכלוסייה בסיכון, כגון בית אבות או מוסד סיעודי – יש לסקור ב- 72 שע' טרם ההעברה. 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marL="342900" lvl="0" indent="-342900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סיקור במסגרת </a:t>
                      </a:r>
                      <a:r>
                        <a:rPr lang="he-IL" sz="1600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תוכנית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מגן אבות </a:t>
                      </a:r>
                      <a:r>
                        <a:rPr lang="he-IL" sz="1600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ואמהות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marL="342900" lvl="0" indent="-342900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אוכלוסיות בעלות נגישות נמוכה לשירותי רפואה שיש חשד שנמצאים בסיכון לתחלואה למשל עקב תנאי צפיפות (סיקור </a:t>
                      </a:r>
                      <a:r>
                        <a:rPr lang="he-IL" sz="1600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אוכ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' זו יתבצע באישור משרד הבריאות) 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אין צורך בבידוד </a:t>
                      </a:r>
                      <a:endParaRPr lang="en-US" sz="11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9426343"/>
                  </a:ext>
                </a:extLst>
              </a:tr>
            </a:tbl>
          </a:graphicData>
        </a:graphic>
      </p:graphicFrame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בדיקות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466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/>
          </p:nvPr>
        </p:nvGraphicFramePr>
        <p:xfrm>
          <a:off x="888275" y="1737360"/>
          <a:ext cx="10502536" cy="460454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83360">
                  <a:extLst>
                    <a:ext uri="{9D8B030D-6E8A-4147-A177-3AD203B41FA5}">
                      <a16:colId xmlns:a16="http://schemas.microsoft.com/office/drawing/2014/main" val="1326631400"/>
                    </a:ext>
                  </a:extLst>
                </a:gridCol>
                <a:gridCol w="1488646">
                  <a:extLst>
                    <a:ext uri="{9D8B030D-6E8A-4147-A177-3AD203B41FA5}">
                      <a16:colId xmlns:a16="http://schemas.microsoft.com/office/drawing/2014/main" val="3794682896"/>
                    </a:ext>
                  </a:extLst>
                </a:gridCol>
                <a:gridCol w="5958681">
                  <a:extLst>
                    <a:ext uri="{9D8B030D-6E8A-4147-A177-3AD203B41FA5}">
                      <a16:colId xmlns:a16="http://schemas.microsoft.com/office/drawing/2014/main" val="2824224183"/>
                    </a:ext>
                  </a:extLst>
                </a:gridCol>
                <a:gridCol w="2471849">
                  <a:extLst>
                    <a:ext uri="{9D8B030D-6E8A-4147-A177-3AD203B41FA5}">
                      <a16:colId xmlns:a16="http://schemas.microsoft.com/office/drawing/2014/main" val="3001864120"/>
                    </a:ext>
                  </a:extLst>
                </a:gridCol>
              </a:tblGrid>
              <a:tr h="67262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מס'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קטגוריה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התוויה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משמעות לבידוד</a:t>
                      </a:r>
                      <a:endParaRPr lang="en-US" sz="14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8912767"/>
                  </a:ext>
                </a:extLst>
              </a:tr>
              <a:tr h="1299719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14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5</a:t>
                      </a:r>
                      <a:endParaRPr lang="en-US" sz="105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סיקור מקדים  </a:t>
                      </a:r>
                      <a:endParaRPr lang="en-US" sz="12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סיקור לפני פרוצדורות אלקטיביות, על פי ההנחיות אשר בסימוכין</a:t>
                      </a:r>
                      <a:r>
                        <a:rPr lang="he-IL" sz="16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"</a:t>
                      </a: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ביצוע בדיקות </a:t>
                      </a:r>
                      <a:r>
                        <a:rPr lang="en-US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PCR</a:t>
                      </a: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ל </a:t>
                      </a:r>
                      <a:r>
                        <a:rPr lang="en-US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SARS-CoV-2</a:t>
                      </a: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לפני פרוצדורות אלקטיביות". יש לבצע ב- 72 שע' לפני הפעולה.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marL="342900" lvl="0" indent="-342900"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סיקור לפני נסיעה לחו"ל עפ"י דרישת מדינת היעד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אין צורך בבידוד</a:t>
                      </a:r>
                      <a:endParaRPr lang="en-US" sz="12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4832048"/>
                  </a:ext>
                </a:extLst>
              </a:tr>
              <a:tr h="2168585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4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6</a:t>
                      </a:r>
                      <a:endParaRPr lang="en-US" sz="105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שיקול דעת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בדיקה לפי שיקול דעת רופא מטפל  ו/או הקופה המבטחת. הקצאה לאומית לבדיקות בהתוויה זו – 5000 ליום בחלוקה בין הקופות.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marL="342900" lvl="0" indent="-342900"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לפי שיקול דעת רופא לשכת בריאות מחוזית 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  <a:p>
                      <a:pPr marL="342900" lvl="0" indent="-342900"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לפי שיקול דעת רופא מומחה במחלות זיהומיות בבית החולים, משיקולים אפידמיולוגיים מוסדיים 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במידה ויש תסמינים או חשיפה לחולה מאומת – נדרש בידוד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68165"/>
                  </a:ext>
                </a:extLst>
              </a:tr>
            </a:tbl>
          </a:graphicData>
        </a:graphic>
      </p:graphicFrame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בדיקות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02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>
            <p:extLst/>
          </p:nvPr>
        </p:nvGraphicFramePr>
        <p:xfrm>
          <a:off x="1079864" y="1600200"/>
          <a:ext cx="10502536" cy="396446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66354">
                  <a:extLst>
                    <a:ext uri="{9D8B030D-6E8A-4147-A177-3AD203B41FA5}">
                      <a16:colId xmlns:a16="http://schemas.microsoft.com/office/drawing/2014/main" val="3657623443"/>
                    </a:ext>
                  </a:extLst>
                </a:gridCol>
                <a:gridCol w="1305652">
                  <a:extLst>
                    <a:ext uri="{9D8B030D-6E8A-4147-A177-3AD203B41FA5}">
                      <a16:colId xmlns:a16="http://schemas.microsoft.com/office/drawing/2014/main" val="1755580237"/>
                    </a:ext>
                  </a:extLst>
                </a:gridCol>
                <a:gridCol w="5958681">
                  <a:extLst>
                    <a:ext uri="{9D8B030D-6E8A-4147-A177-3AD203B41FA5}">
                      <a16:colId xmlns:a16="http://schemas.microsoft.com/office/drawing/2014/main" val="2741025866"/>
                    </a:ext>
                  </a:extLst>
                </a:gridCol>
                <a:gridCol w="2471849">
                  <a:extLst>
                    <a:ext uri="{9D8B030D-6E8A-4147-A177-3AD203B41FA5}">
                      <a16:colId xmlns:a16="http://schemas.microsoft.com/office/drawing/2014/main" val="4135994609"/>
                    </a:ext>
                  </a:extLst>
                </a:gridCol>
              </a:tblGrid>
              <a:tr h="672622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מס'</a:t>
                      </a:r>
                      <a:endParaRPr lang="en-US" sz="16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קטגוריה</a:t>
                      </a:r>
                      <a:endParaRPr lang="en-US" sz="16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התוויה</a:t>
                      </a:r>
                      <a:endParaRPr lang="en-US" sz="16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4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משמעות לבידוד</a:t>
                      </a:r>
                      <a:endParaRPr lang="en-US" sz="16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899355"/>
                  </a:ext>
                </a:extLst>
              </a:tr>
              <a:tr h="672622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7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בדיקת החלמה</a:t>
                      </a:r>
                      <a:endParaRPr lang="en-US" sz="12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לקיחת דגימה לחולה מאומת לצורך הגדרתו כמחלים על פי נוהל "ביצוע בדיקות החלמה לנגיף קורונה החדש"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לפי הפירוט בנוהל 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4382571"/>
                  </a:ext>
                </a:extLst>
              </a:tr>
              <a:tr h="672622">
                <a:tc rowSpan="3"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8</a:t>
                      </a:r>
                      <a:endParaRPr lang="en-US" sz="12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צורך אחר בביצוע בדיקה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AutoNum type="hebrew2Minus"/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בדיקה ראשונה פסולה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לפי הסיבה לבדיקה המקורית </a:t>
                      </a:r>
                      <a:endParaRPr lang="en-US" sz="12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7627088"/>
                  </a:ext>
                </a:extLst>
              </a:tr>
              <a:tr h="672622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None/>
                      </a:pPr>
                      <a:r>
                        <a:rPr lang="he-IL" sz="1800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ב- בדיקה </a:t>
                      </a: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עם תוצאה חיובית גבולית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יש לשמור על בידוד עד לתוצאת בדיקה חוזרת </a:t>
                      </a:r>
                      <a:endParaRPr lang="en-US" sz="120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8552449"/>
                  </a:ext>
                </a:extLst>
              </a:tr>
              <a:tr h="672622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 rtl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cs"/>
                        <a:buNone/>
                      </a:pPr>
                      <a:r>
                        <a:rPr lang="he-IL" sz="1800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ג-</a:t>
                      </a:r>
                      <a:r>
                        <a:rPr lang="he-IL" sz="1800" baseline="0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</a:t>
                      </a:r>
                      <a:r>
                        <a:rPr lang="he-IL" sz="1800" dirty="0" smtClean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במידה </a:t>
                      </a: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ונמצאה בדיקה חיובית בסקר </a:t>
                      </a:r>
                      <a:r>
                        <a:rPr lang="he-IL" sz="1800" dirty="0" err="1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סרולוגי</a:t>
                      </a: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ללא בדיקת </a:t>
                      </a:r>
                      <a:r>
                        <a:rPr lang="en-US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PCR</a:t>
                      </a: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cs typeface="David" panose="020E0502060401010101" pitchFamily="34" charset="-79"/>
                        </a:rPr>
                        <a:t> חיובית בעבר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  <a:latin typeface="David" panose="020E0502060401010101" pitchFamily="34" charset="-79"/>
                          <a:ea typeface="Calibri" panose="020F0502020204030204" pitchFamily="34" charset="0"/>
                          <a:cs typeface="David" panose="020E0502060401010101" pitchFamily="34" charset="-79"/>
                        </a:rPr>
                        <a:t>לא נדרש בידוד</a:t>
                      </a:r>
                      <a:endParaRPr lang="en-US" sz="1200" dirty="0">
                        <a:effectLst/>
                        <a:latin typeface="David" panose="020E0502060401010101" pitchFamily="34" charset="-79"/>
                        <a:ea typeface="Calibri" panose="020F0502020204030204" pitchFamily="34" charset="0"/>
                        <a:cs typeface="David" panose="020E0502060401010101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4668253"/>
                  </a:ext>
                </a:extLst>
              </a:tr>
            </a:tbl>
          </a:graphicData>
        </a:graphic>
      </p:graphicFrame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בדיקות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24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4000" dirty="0" smtClean="0">
                <a:solidFill>
                  <a:schemeClr val="tx1"/>
                </a:solidFill>
              </a:rPr>
              <a:t>נפטרים</a:t>
            </a:r>
          </a:p>
        </p:txBody>
      </p:sp>
    </p:spTree>
    <p:extLst>
      <p:ext uri="{BB962C8B-B14F-4D97-AF65-F5344CB8AC3E}">
        <p14:creationId xmlns:p14="http://schemas.microsoft.com/office/powerpoint/2010/main" val="109243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נפטרים לפי שבוע</a:t>
            </a:r>
            <a:endParaRPr lang="en-US" dirty="0"/>
          </a:p>
        </p:txBody>
      </p:sp>
      <p:sp>
        <p:nvSpPr>
          <p:cNvPr id="12" name="מציין מיקום של מספר שקופית 5"/>
          <p:cNvSpPr txBox="1">
            <a:spLocks/>
          </p:cNvSpPr>
          <p:nvPr/>
        </p:nvSpPr>
        <p:spPr>
          <a:xfrm>
            <a:off x="152400" y="6389688"/>
            <a:ext cx="429491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1" eaLnBrk="1" latinLnBrk="0" hangingPunct="1">
              <a:defRPr sz="1200" kern="1200">
                <a:solidFill>
                  <a:srgbClr val="898989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B8758-E57E-4CF6-B9B0-4D361C6FAC81}" type="slidenum">
              <a:rPr kumimoji="0" lang="he-IL" altLang="he-IL" sz="24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e-IL" altLang="he-IL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49400"/>
            <a:ext cx="12192000" cy="530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34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נפטרים לפי קבוצת גיל ומין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357389"/>
              </p:ext>
            </p:extLst>
          </p:nvPr>
        </p:nvGraphicFramePr>
        <p:xfrm>
          <a:off x="3129191" y="1971589"/>
          <a:ext cx="6395810" cy="407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4040054485"/>
                    </a:ext>
                  </a:extLst>
                </a:gridCol>
                <a:gridCol w="620712">
                  <a:extLst>
                    <a:ext uri="{9D8B030D-6E8A-4147-A177-3AD203B41FA5}">
                      <a16:colId xmlns:a16="http://schemas.microsoft.com/office/drawing/2014/main" val="630938255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val="3939980818"/>
                    </a:ext>
                  </a:extLst>
                </a:gridCol>
                <a:gridCol w="620712">
                  <a:extLst>
                    <a:ext uri="{9D8B030D-6E8A-4147-A177-3AD203B41FA5}">
                      <a16:colId xmlns:a16="http://schemas.microsoft.com/office/drawing/2014/main" val="271571021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val="348810923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4457746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044482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rtl="1" fontAlgn="b"/>
                      <a:r>
                        <a:rPr lang="he-IL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מין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61900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קבוצת גיל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זכר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נקבה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סך </a:t>
                      </a:r>
                      <a:r>
                        <a:rPr lang="he-IL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הכל</a:t>
                      </a:r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מספר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סך </a:t>
                      </a:r>
                      <a:r>
                        <a:rPr lang="he-IL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הכל</a:t>
                      </a:r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אחוז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1433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 rtl="1" fontAlgn="b"/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מספר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אחוז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מספר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אחוז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rtl="0" fontAlgn="b"/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rtl="0" fontAlgn="b"/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0899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0-39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0863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8593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4.4%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8085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60-69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3924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70-79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22.9%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2109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80-89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35.6%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438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&gt;90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24.7%</a:t>
                      </a:r>
                      <a:endParaRPr lang="he-I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5408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סכום כולל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1601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6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מחלות רקע בקרב נפטרים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08777"/>
              </p:ext>
            </p:extLst>
          </p:nvPr>
        </p:nvGraphicFramePr>
        <p:xfrm>
          <a:off x="3870959" y="2192866"/>
          <a:ext cx="3596640" cy="2595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94130">
                  <a:extLst>
                    <a:ext uri="{9D8B030D-6E8A-4147-A177-3AD203B41FA5}">
                      <a16:colId xmlns:a16="http://schemas.microsoft.com/office/drawing/2014/main" val="1039745930"/>
                    </a:ext>
                  </a:extLst>
                </a:gridCol>
                <a:gridCol w="1598930">
                  <a:extLst>
                    <a:ext uri="{9D8B030D-6E8A-4147-A177-3AD203B41FA5}">
                      <a16:colId xmlns:a16="http://schemas.microsoft.com/office/drawing/2014/main" val="2938696019"/>
                    </a:ext>
                  </a:extLst>
                </a:gridCol>
                <a:gridCol w="703580">
                  <a:extLst>
                    <a:ext uri="{9D8B030D-6E8A-4147-A177-3AD203B41FA5}">
                      <a16:colId xmlns:a16="http://schemas.microsoft.com/office/drawing/2014/main" val="1645608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מחלת רקע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מספר נפטרים</a:t>
                      </a:r>
                      <a:r>
                        <a:rPr lang="he-IL" baseline="0" dirty="0" smtClean="0"/>
                        <a:t>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אחוז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637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יתר לחץ דם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433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42%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36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סוכרת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296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29%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315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מחלת לב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277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27%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980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מחלות ריאה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111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11%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922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דיכוי חיסוני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40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489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מחלת כבד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1.5%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13118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46652" y="5188226"/>
            <a:ext cx="444279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מחלות רקע נבחרות הנמצאות במערכת. </a:t>
            </a:r>
          </a:p>
          <a:p>
            <a:r>
              <a:rPr lang="he-IL" dirty="0" smtClean="0"/>
              <a:t>פירוט על מחלות רקע נוספות נמצא בעבודה.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5291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נפטרים לפי יישוב (לפחות 10 נפטרים)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297304"/>
              </p:ext>
            </p:extLst>
          </p:nvPr>
        </p:nvGraphicFramePr>
        <p:xfrm>
          <a:off x="6406833" y="1671551"/>
          <a:ext cx="3346767" cy="4820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67167">
                  <a:extLst>
                    <a:ext uri="{9D8B030D-6E8A-4147-A177-3AD203B41FA5}">
                      <a16:colId xmlns:a16="http://schemas.microsoft.com/office/drawing/2014/main" val="239388628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521692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יישוב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מספר נפטרים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735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ירושלים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155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938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בני ברק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74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829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תל אביב – יפו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67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727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בת 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44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319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ראשון לציון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36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584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רמת גן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34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943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חולון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31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49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רמלה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29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477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פתח תקווה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25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956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אשדוד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25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14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נתניה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124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חיפה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23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577724"/>
                  </a:ext>
                </a:extLst>
              </a:tr>
            </a:tbl>
          </a:graphicData>
        </a:graphic>
      </p:graphicFrame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914335"/>
              </p:ext>
            </p:extLst>
          </p:nvPr>
        </p:nvGraphicFramePr>
        <p:xfrm>
          <a:off x="2217420" y="1671551"/>
          <a:ext cx="3611880" cy="4079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32280">
                  <a:extLst>
                    <a:ext uri="{9D8B030D-6E8A-4147-A177-3AD203B41FA5}">
                      <a16:colId xmlns:a16="http://schemas.microsoft.com/office/drawing/2014/main" val="239388628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521692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יישוב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מספר נפטרים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735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רחובות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22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938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חדרה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21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829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באר שבע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21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727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err="1" smtClean="0"/>
                        <a:t>קרית</a:t>
                      </a:r>
                      <a:r>
                        <a:rPr lang="he-IL" dirty="0" smtClean="0"/>
                        <a:t> גת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17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319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אשקלון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16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584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לוד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14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943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נס</a:t>
                      </a:r>
                      <a:r>
                        <a:rPr lang="he-IL" baseline="0" dirty="0" smtClean="0"/>
                        <a:t> ציונה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13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49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רעננה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12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477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באקה-אל-</a:t>
                      </a:r>
                      <a:r>
                        <a:rPr lang="he-IL" dirty="0" err="1" smtClean="0"/>
                        <a:t>גרבייה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11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956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גבעתיים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10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141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34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4000" dirty="0" smtClean="0">
                <a:solidFill>
                  <a:schemeClr val="tx1"/>
                </a:solidFill>
              </a:rPr>
              <a:t>חולים קשים וקריטיים</a:t>
            </a:r>
          </a:p>
        </p:txBody>
      </p:sp>
    </p:spTree>
    <p:extLst>
      <p:ext uri="{BB962C8B-B14F-4D97-AF65-F5344CB8AC3E}">
        <p14:creationId xmlns:p14="http://schemas.microsoft.com/office/powerpoint/2010/main" val="229303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חולים קשים וקריטיים חדשים לפי שבוע</a:t>
            </a:r>
            <a:endParaRPr lang="he-IL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1219199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24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חולים קשים וקריטיים לפי קבוצת גיל ומין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674878"/>
              </p:ext>
            </p:extLst>
          </p:nvPr>
        </p:nvGraphicFramePr>
        <p:xfrm>
          <a:off x="3180443" y="1721358"/>
          <a:ext cx="5831113" cy="496297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99456">
                  <a:extLst>
                    <a:ext uri="{9D8B030D-6E8A-4147-A177-3AD203B41FA5}">
                      <a16:colId xmlns:a16="http://schemas.microsoft.com/office/drawing/2014/main" val="1161401391"/>
                    </a:ext>
                  </a:extLst>
                </a:gridCol>
                <a:gridCol w="730931">
                  <a:extLst>
                    <a:ext uri="{9D8B030D-6E8A-4147-A177-3AD203B41FA5}">
                      <a16:colId xmlns:a16="http://schemas.microsoft.com/office/drawing/2014/main" val="1321397053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1645209436"/>
                    </a:ext>
                  </a:extLst>
                </a:gridCol>
                <a:gridCol w="1141412">
                  <a:extLst>
                    <a:ext uri="{9D8B030D-6E8A-4147-A177-3AD203B41FA5}">
                      <a16:colId xmlns:a16="http://schemas.microsoft.com/office/drawing/2014/main" val="441160600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2002882266"/>
                    </a:ext>
                  </a:extLst>
                </a:gridCol>
                <a:gridCol w="1101953">
                  <a:extLst>
                    <a:ext uri="{9D8B030D-6E8A-4147-A177-3AD203B41FA5}">
                      <a16:colId xmlns:a16="http://schemas.microsoft.com/office/drawing/2014/main" val="1485824100"/>
                    </a:ext>
                  </a:extLst>
                </a:gridCol>
                <a:gridCol w="852487">
                  <a:extLst>
                    <a:ext uri="{9D8B030D-6E8A-4147-A177-3AD203B41FA5}">
                      <a16:colId xmlns:a16="http://schemas.microsoft.com/office/drawing/2014/main" val="3499479363"/>
                    </a:ext>
                  </a:extLst>
                </a:gridCol>
              </a:tblGrid>
              <a:tr h="327412">
                <a:tc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rtl="1" fontAlgn="b"/>
                      <a:r>
                        <a:rPr lang="he-IL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מין</a:t>
                      </a:r>
                      <a:endParaRPr lang="he-IL" sz="2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605892"/>
                  </a:ext>
                </a:extLst>
              </a:tr>
              <a:tr h="331337">
                <a:tc>
                  <a:txBody>
                    <a:bodyPr/>
                    <a:lstStyle/>
                    <a:p>
                      <a:pPr algn="l" rtl="0" fontAlgn="b"/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rtl="1" fontAlgn="b"/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זכר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rtl="1" fontAlgn="b"/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נקבה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he-IL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סך </a:t>
                      </a:r>
                      <a:r>
                        <a:rPr lang="he-IL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הכל</a:t>
                      </a:r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מספר חולים קשה</a:t>
                      </a: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סך </a:t>
                      </a:r>
                      <a:r>
                        <a:rPr lang="he-IL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הכל</a:t>
                      </a:r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אחוז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841093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קבוצת גיל</a:t>
                      </a:r>
                      <a:endParaRPr lang="he-IL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מספר חולים קשה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אחוז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מספר חולים קשה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אחוז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rtl="0" fontAlgn="b"/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l" rtl="0" fontAlgn="b"/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5580496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לא ידוע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0.3%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1371565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0-9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4397648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10-19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0.5%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9397926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1202743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2593254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7353697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14.7%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7062214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60-69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7085825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70-79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23.1%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2937979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80-89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19.1%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6761398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&gt;90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7.4%</a:t>
                      </a:r>
                      <a:endParaRPr lang="he-IL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7002112"/>
                  </a:ext>
                </a:extLst>
              </a:tr>
              <a:tr h="327412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סכום כולל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1,832</a:t>
                      </a:r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1,349</a:t>
                      </a:r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3,181</a:t>
                      </a:r>
                      <a:endParaRPr lang="he-IL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8752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42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938</Words>
  <Application>Microsoft Office PowerPoint</Application>
  <PresentationFormat>Widescreen</PresentationFormat>
  <Paragraphs>369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David</vt:lpstr>
      <vt:lpstr>Times New Roman</vt:lpstr>
      <vt:lpstr>6_ערכת נושא Office</vt:lpstr>
      <vt:lpstr>מאפייני חולים קשה ונפטרים</vt:lpstr>
      <vt:lpstr>PowerPoint Presentation</vt:lpstr>
      <vt:lpstr>נפטרים לפי שבוע</vt:lpstr>
      <vt:lpstr>נפטרים לפי קבוצת גיל ומין</vt:lpstr>
      <vt:lpstr>מחלות רקע בקרב נפטרים</vt:lpstr>
      <vt:lpstr>נפטרים לפי יישוב (לפחות 10 נפטרים)</vt:lpstr>
      <vt:lpstr>PowerPoint Presentation</vt:lpstr>
      <vt:lpstr>חולים קשים וקריטיים חדשים לפי שבוע</vt:lpstr>
      <vt:lpstr>חולים קשים וקריטיים לפי קבוצת גיל ומין</vt:lpstr>
      <vt:lpstr>מחלות רקע בקרב חולים קשים וקריטיים</vt:lpstr>
      <vt:lpstr>חולים קשים וקריטיים לפי יישוב (לפחות 30 קשים)</vt:lpstr>
      <vt:lpstr>PowerPoint Presentation</vt:lpstr>
      <vt:lpstr>בדיקות</vt:lpstr>
      <vt:lpstr>בדיקות</vt:lpstr>
      <vt:lpstr>בדיקות</vt:lpstr>
      <vt:lpstr>בדיקות</vt:lpstr>
    </vt:vector>
  </TitlesOfParts>
  <Company>MOH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נפטרים לפי שבוע</dc:title>
  <dc:creator>אריק האס</dc:creator>
  <cp:lastModifiedBy>ד"ר ענת צוראל-פרבר</cp:lastModifiedBy>
  <cp:revision>12</cp:revision>
  <dcterms:created xsi:type="dcterms:W3CDTF">2020-09-07T06:49:51Z</dcterms:created>
  <dcterms:modified xsi:type="dcterms:W3CDTF">2020-09-14T06:44:10Z</dcterms:modified>
</cp:coreProperties>
</file>