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66" r:id="rId1"/>
    <p:sldMasterId id="2147483928" r:id="rId2"/>
    <p:sldMasterId id="2147483940" r:id="rId3"/>
    <p:sldMasterId id="2147484089" r:id="rId4"/>
    <p:sldMasterId id="2147484102" r:id="rId5"/>
    <p:sldMasterId id="2147484130" r:id="rId6"/>
    <p:sldMasterId id="2147484144" r:id="rId7"/>
  </p:sldMasterIdLst>
  <p:notesMasterIdLst>
    <p:notesMasterId r:id="rId29"/>
  </p:notesMasterIdLst>
  <p:sldIdLst>
    <p:sldId id="1545" r:id="rId8"/>
    <p:sldId id="1546" r:id="rId9"/>
    <p:sldId id="1523" r:id="rId10"/>
    <p:sldId id="1524" r:id="rId11"/>
    <p:sldId id="1526" r:id="rId12"/>
    <p:sldId id="1157" r:id="rId13"/>
    <p:sldId id="1528" r:id="rId14"/>
    <p:sldId id="1530" r:id="rId15"/>
    <p:sldId id="1537" r:id="rId16"/>
    <p:sldId id="1531" r:id="rId17"/>
    <p:sldId id="1533" r:id="rId18"/>
    <p:sldId id="1536" r:id="rId19"/>
    <p:sldId id="1544" r:id="rId20"/>
    <p:sldId id="1543" r:id="rId21"/>
    <p:sldId id="1539" r:id="rId22"/>
    <p:sldId id="1542" r:id="rId23"/>
    <p:sldId id="1540" r:id="rId24"/>
    <p:sldId id="1547" r:id="rId25"/>
    <p:sldId id="1548" r:id="rId26"/>
    <p:sldId id="1549" r:id="rId27"/>
    <p:sldId id="1550" r:id="rId28"/>
  </p:sldIdLst>
  <p:sldSz cx="12192000" cy="6858000"/>
  <p:notesSz cx="6808788" cy="9940925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רוית ברוך" initials="רב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B9D7F3"/>
    <a:srgbClr val="4F81BD"/>
    <a:srgbClr val="5B9BD5"/>
    <a:srgbClr val="DE14A9"/>
    <a:srgbClr val="CCCC00"/>
    <a:srgbClr val="00FF00"/>
    <a:srgbClr val="66FFFF"/>
    <a:srgbClr val="043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סגנון בהיר 1 - הדגשה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31" autoAdjust="0"/>
    <p:restoredTop sz="94633" autoAdjust="0"/>
  </p:normalViewPr>
  <p:slideViewPr>
    <p:cSldViewPr snapToGrid="0">
      <p:cViewPr>
        <p:scale>
          <a:sx n="58" d="100"/>
          <a:sy n="58" d="100"/>
        </p:scale>
        <p:origin x="-1320" y="-396"/>
      </p:cViewPr>
      <p:guideLst>
        <p:guide orient="horz" pos="2160"/>
        <p:guide pos="3840"/>
        <p:guide pos="3848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-3000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8313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03387D26-3517-473E-B529-353A32F92A2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8313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BAC560C-AF31-41E9-9863-95EE9F0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4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560C-AF31-41E9-9863-95EE9F05429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4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61514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3658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4893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0F4ADA-BAF4-4DE3-BEE2-D95DA7624407}" type="datetime9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יולי, 2020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956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כותרת 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EB8758-E57E-4CF6-B9B0-4D361C6FAC81}" type="slidenum">
              <a:rPr lang="he-IL" altLang="he-IL" smtClean="0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5679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3351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3549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865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855325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4527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4383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52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6374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465172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67749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795597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32004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47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21374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12456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40069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8919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64703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17557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40554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80938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197862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04114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26754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86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28730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705020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02939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26629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70425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66722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31690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18550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94767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33124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0F4ADA-BAF4-4DE3-BEE2-D95DA7624407}" type="datetime9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יולי, 2020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956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כותרת 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EB8758-E57E-4CF6-B9B0-4D361C6FAC81}" type="slidenum">
              <a:rPr lang="he-IL" altLang="he-IL" smtClean="0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28306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878838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93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1087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919586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55833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88012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13212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50435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33798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954528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070253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20464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FFE714-7317-4547-B8FF-23EF37F31A59}" type="datetime9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יולי, 2020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כותרת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EB8758-E57E-4CF6-B9B0-4D361C6FAC81}" type="slidenum">
              <a:rPr lang="he-IL" altLang="he-IL" smtClean="0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817771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0F4ADA-BAF4-4DE3-BEE2-D95DA7624407}" type="datetime9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יולי, 2020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956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כותרת 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EB8758-E57E-4CF6-B9B0-4D361C6FAC81}" type="slidenum">
              <a:rPr lang="he-IL" altLang="he-IL" smtClean="0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1004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24837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6478582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84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29029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140173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7851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533393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461480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9116515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98047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4267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230054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20840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FFE714-7317-4547-B8FF-23EF37F31A59}" type="datetime9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יולי, 2020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כותרת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EB8758-E57E-4CF6-B9B0-4D361C6FAC81}" type="slidenum">
              <a:rPr lang="he-IL" altLang="he-IL" smtClean="0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178121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0F4ADA-BAF4-4DE3-BEE2-D95DA7624407}" type="datetime9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יולי, 2020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956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כותרת 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EB8758-E57E-4CF6-B9B0-4D361C6FAC81}" type="slidenum">
              <a:rPr lang="he-IL" altLang="he-IL" smtClean="0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9158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45391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821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1395922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815788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476585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443942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10501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556511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080987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708557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50868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631099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FFE714-7317-4547-B8FF-23EF37F31A59}" type="datetime9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יולי, 2020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כותרת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EB8758-E57E-4CF6-B9B0-4D361C6FAC81}" type="slidenum">
              <a:rPr lang="he-IL" altLang="he-IL" smtClean="0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909567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0F4ADA-BAF4-4DE3-BEE2-D95DA7624407}" type="datetime9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יולי, 2020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956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כותרת 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EB8758-E57E-4CF6-B9B0-4D361C6FAC81}" type="slidenum">
              <a:rPr lang="he-IL" altLang="he-IL" smtClean="0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7048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0F4ADA-BAF4-4DE3-BEE2-D95DA7624407}" type="datetime9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יולי, 2020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956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כותרת 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EB8758-E57E-4CF6-B9B0-4D361C6FAC81}" type="slidenum">
              <a:rPr lang="he-IL" altLang="he-IL" smtClean="0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96930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9082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9" r:id="rId12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1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5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0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4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0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כ'/תמוז/תש"פ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משרד הבריאות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דיון בוועדת קורונה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12/7/20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966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מקורות חשיפה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אחוז משמעותי מההדבקות מתרחש במרחב הציבורי, בלי יכולת לזהות את מקור ההדבקה. לכן, בבואנו לקבוע הנחיות, עלינו להסתמך על עקרונות אפידמיולוגיים.</a:t>
            </a:r>
          </a:p>
          <a:p>
            <a:r>
              <a:rPr lang="he-IL" dirty="0"/>
              <a:t>נסיבות אפידמיולוגיות המעלות סיכון להדבקה </a:t>
            </a:r>
            <a:r>
              <a:rPr lang="he-IL" dirty="0" smtClean="0"/>
              <a:t>– כללי</a:t>
            </a:r>
          </a:p>
          <a:p>
            <a:pPr lvl="1"/>
            <a:r>
              <a:rPr lang="he-IL" dirty="0"/>
              <a:t>אי שמירה על ריחוק </a:t>
            </a:r>
          </a:p>
          <a:p>
            <a:pPr lvl="1"/>
            <a:r>
              <a:rPr lang="he-IL" dirty="0" smtClean="0"/>
              <a:t>אי </a:t>
            </a:r>
            <a:r>
              <a:rPr lang="he-IL" dirty="0" err="1" smtClean="0"/>
              <a:t>עטיית</a:t>
            </a:r>
            <a:r>
              <a:rPr lang="he-IL" dirty="0" smtClean="0"/>
              <a:t> </a:t>
            </a:r>
            <a:r>
              <a:rPr lang="he-IL" dirty="0"/>
              <a:t>מסכה</a:t>
            </a:r>
          </a:p>
          <a:p>
            <a:pPr lvl="1"/>
            <a:r>
              <a:rPr lang="he-IL" dirty="0"/>
              <a:t>התקהלות</a:t>
            </a:r>
          </a:p>
          <a:p>
            <a:pPr lvl="1"/>
            <a:r>
              <a:rPr lang="he-IL" dirty="0"/>
              <a:t>אי </a:t>
            </a:r>
            <a:r>
              <a:rPr lang="he-IL" dirty="0" smtClean="0"/>
              <a:t>הקפדה </a:t>
            </a:r>
            <a:r>
              <a:rPr lang="he-IL" dirty="0"/>
              <a:t>על היגיינת ידיים </a:t>
            </a:r>
            <a:r>
              <a:rPr lang="he-IL" dirty="0" smtClean="0"/>
              <a:t>ומשטחים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755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נסיבות אפידמיולוגיות המעלות סיכון להדבקה במתקני ספורט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 smtClean="0"/>
              <a:t>תנאים בחדרי כושר*</a:t>
            </a:r>
          </a:p>
          <a:p>
            <a:pPr lvl="1"/>
            <a:r>
              <a:rPr lang="he-IL" sz="2000" dirty="0"/>
              <a:t>צפיפות</a:t>
            </a:r>
          </a:p>
          <a:p>
            <a:pPr lvl="1"/>
            <a:r>
              <a:rPr lang="he-IL" sz="2000" dirty="0"/>
              <a:t>חללים קטנים</a:t>
            </a:r>
          </a:p>
          <a:p>
            <a:pPr lvl="1"/>
            <a:r>
              <a:rPr lang="he-IL" sz="2000" dirty="0"/>
              <a:t>חום, לחות</a:t>
            </a:r>
          </a:p>
          <a:p>
            <a:pPr lvl="1"/>
            <a:r>
              <a:rPr lang="he-IL" sz="2000" dirty="0" smtClean="0"/>
              <a:t>מערבולות </a:t>
            </a:r>
            <a:r>
              <a:rPr lang="he-IL" sz="2000" dirty="0"/>
              <a:t>אוויר</a:t>
            </a:r>
          </a:p>
          <a:p>
            <a:pPr lvl="1"/>
            <a:r>
              <a:rPr lang="he-IL" sz="2000" dirty="0" smtClean="0"/>
              <a:t>התנשפות</a:t>
            </a:r>
          </a:p>
          <a:p>
            <a:pPr lvl="1"/>
            <a:r>
              <a:rPr lang="he-IL" sz="2000" dirty="0" smtClean="0"/>
              <a:t>משטחים וציוד</a:t>
            </a:r>
          </a:p>
          <a:p>
            <a:r>
              <a:rPr lang="he-IL" sz="2400" dirty="0" smtClean="0"/>
              <a:t>תנאים בבריכה</a:t>
            </a:r>
          </a:p>
          <a:p>
            <a:pPr lvl="1"/>
            <a:r>
              <a:rPr lang="he-IL" sz="2000" dirty="0" smtClean="0"/>
              <a:t>אי </a:t>
            </a:r>
            <a:r>
              <a:rPr lang="he-IL" sz="2000" dirty="0" err="1" smtClean="0"/>
              <a:t>עטיית</a:t>
            </a:r>
            <a:r>
              <a:rPr lang="he-IL" sz="2000" dirty="0" smtClean="0"/>
              <a:t> מסכה</a:t>
            </a:r>
          </a:p>
          <a:p>
            <a:pPr lvl="1"/>
            <a:r>
              <a:rPr lang="he-IL" sz="2000" dirty="0" smtClean="0"/>
              <a:t>צפיפות</a:t>
            </a:r>
          </a:p>
          <a:p>
            <a:pPr lvl="1"/>
            <a:r>
              <a:rPr lang="he-IL" sz="2000" dirty="0" smtClean="0"/>
              <a:t>שכשוך בקיץ </a:t>
            </a:r>
          </a:p>
          <a:p>
            <a:pPr lvl="1"/>
            <a:r>
              <a:rPr lang="he-IL" sz="2000" dirty="0" smtClean="0"/>
              <a:t>התקהלות</a:t>
            </a:r>
          </a:p>
          <a:p>
            <a:pPr lvl="1"/>
            <a:r>
              <a:rPr lang="he-IL" sz="2000" dirty="0" smtClean="0"/>
              <a:t>קושי בהקפדה על כללי הריחוק וההיגיינה</a:t>
            </a:r>
          </a:p>
          <a:p>
            <a:pPr marL="457200" lvl="1" indent="0">
              <a:buNone/>
            </a:pPr>
            <a:endParaRPr lang="he-I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4911" y="5512651"/>
            <a:ext cx="32940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*- על פי חקירת התפרצות 112 מקרים ב-12 חדרי כושר בדרום קוריאה שמקורה בסדנא של 4 שעות ב 15.2.20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56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נסיבות אפידמיולוגיות המעלות סיכון להדבקה במסעדות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ישיבה ליד אותו השולחן בצוותא</a:t>
            </a:r>
          </a:p>
          <a:p>
            <a:r>
              <a:rPr lang="he-IL" dirty="0" smtClean="0"/>
              <a:t>בעת ארוחה ושיח יכולה להיות התזת רוק</a:t>
            </a:r>
          </a:p>
          <a:p>
            <a:r>
              <a:rPr lang="he-IL" dirty="0" smtClean="0"/>
              <a:t>אי </a:t>
            </a:r>
            <a:r>
              <a:rPr lang="he-IL" dirty="0" err="1" smtClean="0"/>
              <a:t>עטיית</a:t>
            </a:r>
            <a:r>
              <a:rPr lang="he-IL" dirty="0" smtClean="0"/>
              <a:t> מסכה בזמן הארוחה</a:t>
            </a:r>
          </a:p>
          <a:p>
            <a:r>
              <a:rPr lang="he-IL" dirty="0" smtClean="0"/>
              <a:t>קושי בשמירה על ריחוק</a:t>
            </a:r>
          </a:p>
          <a:p>
            <a:r>
              <a:rPr lang="he-IL" dirty="0" smtClean="0"/>
              <a:t>התקהלות</a:t>
            </a:r>
          </a:p>
          <a:p>
            <a:r>
              <a:rPr lang="he-IL" dirty="0" smtClean="0"/>
              <a:t>זמן מגע ממושך</a:t>
            </a:r>
          </a:p>
        </p:txBody>
      </p:sp>
    </p:spTree>
    <p:extLst>
      <p:ext uri="{BB962C8B-B14F-4D97-AF65-F5344CB8AC3E}">
        <p14:creationId xmlns:p14="http://schemas.microsoft.com/office/powerpoint/2010/main" val="385182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 smtClean="0"/>
              <a:t>מספר מקרים שידוע מקור הדבקה על פי נושאי הדיון היום</a:t>
            </a:r>
            <a:br>
              <a:rPr lang="he-IL" sz="2800" dirty="0" smtClean="0"/>
            </a:br>
            <a:r>
              <a:rPr lang="he-IL" sz="1800" dirty="0" smtClean="0"/>
              <a:t>(4.6-10.7)</a:t>
            </a:r>
            <a:endParaRPr lang="he-IL" sz="1800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50138"/>
              </p:ext>
            </p:extLst>
          </p:nvPr>
        </p:nvGraphicFramePr>
        <p:xfrm>
          <a:off x="3788374" y="2150940"/>
          <a:ext cx="5257800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31906809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408225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מקום הדבקה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מספר מקרים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084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חתונות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170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929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חדר כושר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35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64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מסעדה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400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561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12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חקירות אפידמיולוגיות - 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דוגמאות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236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/>
              <a:t>חקירה: קאנטרי קלאב </a:t>
            </a:r>
            <a:r>
              <a:rPr lang="he-IL" altLang="he-IL" dirty="0" smtClean="0"/>
              <a:t>מחוז הצפון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 24/6 דווח ללשכת הבריאות על מאמנת </a:t>
            </a:r>
            <a:r>
              <a:rPr lang="he-IL" dirty="0"/>
              <a:t>כושר </a:t>
            </a:r>
            <a:r>
              <a:rPr lang="he-IL" dirty="0" smtClean="0"/>
              <a:t>מאובחנת. </a:t>
            </a:r>
          </a:p>
          <a:p>
            <a:r>
              <a:rPr lang="he-IL" dirty="0" smtClean="0"/>
              <a:t>תחילת התסמינים ב </a:t>
            </a:r>
            <a:r>
              <a:rPr lang="he-IL" dirty="0"/>
              <a:t>19/6. חקירה החלה ב 25/6. בתחילת החקירה טענה שביצעה את כל ההפעלות בזום. לאחר </a:t>
            </a:r>
            <a:r>
              <a:rPr lang="he-IL" dirty="0" err="1"/>
              <a:t>איבחון</a:t>
            </a:r>
            <a:r>
              <a:rPr lang="he-IL" dirty="0"/>
              <a:t> 2 חולות נוספות מהקאנטרי התברר </a:t>
            </a:r>
            <a:r>
              <a:rPr lang="he-IL" dirty="0" err="1"/>
              <a:t>שהיתה</a:t>
            </a:r>
            <a:r>
              <a:rPr lang="he-IL" dirty="0"/>
              <a:t> בפועל מספר פעמים, כולל אימוני ספינינג </a:t>
            </a:r>
            <a:r>
              <a:rPr lang="he-IL" dirty="0" err="1"/>
              <a:t>ופילאטיס</a:t>
            </a:r>
            <a:r>
              <a:rPr lang="he-IL" dirty="0"/>
              <a:t>. הקאנטרי נסגר (2000 מנויים) יומיים אחרי אבחון 3 המקרים הראשונים. </a:t>
            </a:r>
            <a:endParaRPr lang="en-US" dirty="0"/>
          </a:p>
          <a:p>
            <a:r>
              <a:rPr lang="he-IL" dirty="0"/>
              <a:t>כולם נדבקו בספינינג או </a:t>
            </a:r>
            <a:r>
              <a:rPr lang="he-IL" dirty="0" err="1"/>
              <a:t>בפילאטיס</a:t>
            </a:r>
            <a:r>
              <a:rPr lang="he-IL" dirty="0"/>
              <a:t>. </a:t>
            </a:r>
            <a:endParaRPr lang="en-US" dirty="0"/>
          </a:p>
          <a:p>
            <a:r>
              <a:rPr lang="he-IL" b="1" dirty="0" smtClean="0"/>
              <a:t>לאחר הסגירה התברר כי נדבקו עוד 6 מגעים </a:t>
            </a:r>
            <a:r>
              <a:rPr lang="he-IL" b="1" dirty="0"/>
              <a:t>מהקאנטרי (בספינינג או </a:t>
            </a:r>
            <a:r>
              <a:rPr lang="he-IL" b="1" dirty="0" err="1" smtClean="0"/>
              <a:t>בפילאטיס</a:t>
            </a:r>
            <a:r>
              <a:rPr lang="he-IL" b="1" dirty="0" smtClean="0"/>
              <a:t>) + </a:t>
            </a:r>
            <a:r>
              <a:rPr lang="he-IL" b="1" dirty="0"/>
              <a:t>2 מבני הבית של החולה המקורית.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885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/>
              <a:t>חקירה: חדר כושר </a:t>
            </a:r>
            <a:r>
              <a:rPr lang="he-IL" altLang="he-IL" dirty="0" smtClean="0"/>
              <a:t>- ירושלים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/>
              <a:t>דיווח ראשון על תחלואה במכון כושר </a:t>
            </a:r>
            <a:r>
              <a:rPr lang="he-IL" sz="2400" dirty="0" smtClean="0"/>
              <a:t>בירושלים </a:t>
            </a:r>
            <a:r>
              <a:rPr lang="he-IL" sz="2400" dirty="0"/>
              <a:t>התקבל בלשכה </a:t>
            </a:r>
            <a:r>
              <a:rPr lang="he-IL" sz="2400" dirty="0" smtClean="0"/>
              <a:t>ב-2.6.20. למחרת התקבל דיווח על מקרה נוסף. שניהם </a:t>
            </a:r>
            <a:r>
              <a:rPr lang="he-IL" sz="2400" dirty="0" err="1" smtClean="0"/>
              <a:t>אתסמיניים</a:t>
            </a:r>
            <a:r>
              <a:rPr lang="he-IL" sz="2400" dirty="0" smtClean="0"/>
              <a:t>.</a:t>
            </a:r>
            <a:endParaRPr lang="en-US" sz="2400" dirty="0"/>
          </a:p>
          <a:p>
            <a:r>
              <a:rPr lang="he-IL" sz="2400" dirty="0"/>
              <a:t>בהמשך התקבלו דיווחים על </a:t>
            </a:r>
            <a:r>
              <a:rPr lang="he-IL" sz="2400" dirty="0" smtClean="0"/>
              <a:t>בני זוג שהאישה מדריכה </a:t>
            </a:r>
            <a:r>
              <a:rPr lang="he-IL" sz="2400" dirty="0"/>
              <a:t>במכון הכושר. </a:t>
            </a:r>
            <a:endParaRPr lang="en-US" sz="2400" dirty="0"/>
          </a:p>
          <a:p>
            <a:r>
              <a:rPr lang="he-IL" sz="2400" dirty="0"/>
              <a:t>ניתנה הוראה מלשכת הבריאות לסגירת מכון הכושר, ולהכנסת כל עובדיו </a:t>
            </a:r>
            <a:r>
              <a:rPr lang="he-IL" sz="2400" dirty="0" smtClean="0"/>
              <a:t>לבידוד.</a:t>
            </a:r>
          </a:p>
          <a:p>
            <a:r>
              <a:rPr lang="he-IL" sz="2400" dirty="0" smtClean="0"/>
              <a:t>לאחר סגירת המכון, דווח על 7 חולים נוספים שנחשפו במכון בתאריכים שונים.</a:t>
            </a:r>
          </a:p>
          <a:p>
            <a:r>
              <a:rPr lang="he-IL" sz="2400" b="1" dirty="0" smtClean="0"/>
              <a:t>סה"כ דווחו </a:t>
            </a:r>
            <a:r>
              <a:rPr lang="he-IL" sz="2400" b="1" dirty="0"/>
              <a:t>ללשכת הבריאות </a:t>
            </a:r>
            <a:r>
              <a:rPr lang="he-IL" sz="2400" b="1" dirty="0" smtClean="0"/>
              <a:t>11 </a:t>
            </a:r>
            <a:r>
              <a:rPr lang="he-IL" sz="2400" b="1" dirty="0"/>
              <a:t>מקרי </a:t>
            </a:r>
            <a:r>
              <a:rPr lang="he-IL" sz="2400" b="1" dirty="0" smtClean="0"/>
              <a:t>תחלואה.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79350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/>
              <a:t>חקירה: מסעדה </a:t>
            </a:r>
            <a:r>
              <a:rPr lang="he-IL" altLang="he-IL" dirty="0" smtClean="0"/>
              <a:t>בישוב בצפון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מסיבת אירוסין ב-24/6. הכלה </a:t>
            </a:r>
            <a:r>
              <a:rPr lang="he-IL" dirty="0" smtClean="0"/>
              <a:t>מישוב </a:t>
            </a:r>
            <a:r>
              <a:rPr lang="he-IL" dirty="0"/>
              <a:t>א', החתן </a:t>
            </a:r>
            <a:r>
              <a:rPr lang="he-IL" dirty="0" smtClean="0"/>
              <a:t>מישוב ב</a:t>
            </a:r>
            <a:r>
              <a:rPr lang="he-IL" dirty="0"/>
              <a:t>'. אחות הכלה </a:t>
            </a:r>
            <a:r>
              <a:rPr lang="he-IL" dirty="0" smtClean="0"/>
              <a:t>הגיעה למסיבה </a:t>
            </a:r>
            <a:r>
              <a:rPr lang="he-IL" dirty="0"/>
              <a:t>הגיעה מיישוב </a:t>
            </a:r>
            <a:r>
              <a:rPr lang="he-IL" dirty="0" smtClean="0"/>
              <a:t>ג'. מסיבת </a:t>
            </a:r>
            <a:r>
              <a:rPr lang="he-IL" dirty="0"/>
              <a:t>האירוסין נערכה ביישוב ד'. </a:t>
            </a:r>
            <a:endParaRPr lang="en-US" dirty="0"/>
          </a:p>
          <a:p>
            <a:r>
              <a:rPr lang="he-IL" dirty="0" smtClean="0"/>
              <a:t>אחות הכלה הייתה עם תסמינים במסיבה. היא הדביקה ישירות כ-17 משתתפים ומלצר.</a:t>
            </a:r>
          </a:p>
          <a:p>
            <a:r>
              <a:rPr lang="he-IL" dirty="0" smtClean="0"/>
              <a:t>המסעדה נסגרה. </a:t>
            </a:r>
            <a:endParaRPr lang="en-US" dirty="0"/>
          </a:p>
          <a:p>
            <a:r>
              <a:rPr lang="he-IL" b="1" dirty="0"/>
              <a:t>סה"כ </a:t>
            </a:r>
            <a:r>
              <a:rPr lang="he-IL" b="1" dirty="0" smtClean="0"/>
              <a:t>בשרשרת הדבקה זו יש </a:t>
            </a:r>
            <a:r>
              <a:rPr lang="he-IL" b="1" dirty="0"/>
              <a:t>לפחות </a:t>
            </a:r>
            <a:r>
              <a:rPr lang="he-IL" b="1" dirty="0" smtClean="0"/>
              <a:t>33 מקרים. המעקב נמשך.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18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68" y="2780575"/>
            <a:ext cx="584706" cy="754459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3"/>
          <p:cNvPicPr>
            <a:picLocks noChangeAspect="1"/>
          </p:cNvPicPr>
          <p:nvPr/>
        </p:nvPicPr>
        <p:blipFill rotWithShape="1">
          <a:blip r:embed="rId3"/>
          <a:srcRect l="1823" t="9686" r="3290" b="4981"/>
          <a:stretch/>
        </p:blipFill>
        <p:spPr bwMode="auto">
          <a:xfrm>
            <a:off x="0" y="61546"/>
            <a:ext cx="12192000" cy="672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7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0" t="8861" r="3721" b="5746"/>
          <a:stretch/>
        </p:blipFill>
        <p:spPr>
          <a:xfrm>
            <a:off x="164123" y="0"/>
            <a:ext cx="1202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תמונת מצב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4268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5"/>
          <p:cNvPicPr>
            <a:picLocks noChangeAspect="1"/>
          </p:cNvPicPr>
          <p:nvPr/>
        </p:nvPicPr>
        <p:blipFill rotWithShape="1">
          <a:blip r:embed="rId2"/>
          <a:srcRect l="1715" t="9196" r="2109" b="5364"/>
          <a:stretch/>
        </p:blipFill>
        <p:spPr bwMode="auto">
          <a:xfrm>
            <a:off x="0" y="0"/>
            <a:ext cx="122112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2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קיים צורך לאזן בין השיקולים האפידמיולוגיים לבין פעילות המשק ופעילות הציבור בשגרה בצל הקורונה.</a:t>
            </a:r>
          </a:p>
          <a:p>
            <a:r>
              <a:rPr lang="he-IL" dirty="0" smtClean="0"/>
              <a:t>ככל שההנחיות מתירות פעילויות רבות יותר, עלול להיווצר רושם מוטעה בקרב הציבור שהקפדה על ההנחיות אינה תמיד הכרחית. אסור לשכוח שבכל התקהלות קיים </a:t>
            </a:r>
            <a:r>
              <a:rPr lang="he-IL" smtClean="0"/>
              <a:t>פוטנציאל הדבקה.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281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עקומה אפידמית</a:t>
            </a:r>
            <a:endParaRPr lang="en-US" dirty="0"/>
          </a:p>
        </p:txBody>
      </p:sp>
      <p:sp>
        <p:nvSpPr>
          <p:cNvPr id="12" name="מציין מיקום של מספר שקופית 5"/>
          <p:cNvSpPr txBox="1">
            <a:spLocks/>
          </p:cNvSpPr>
          <p:nvPr/>
        </p:nvSpPr>
        <p:spPr>
          <a:xfrm>
            <a:off x="152400" y="6389688"/>
            <a:ext cx="42949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1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EB8758-E57E-4CF6-B9B0-4D361C6FAC81}" type="slidenum">
              <a:rPr lang="he-IL" altLang="he-IL" sz="2400" b="1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he-IL" altLang="he-IL" b="1" dirty="0">
              <a:solidFill>
                <a:prstClr val="black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0248"/>
            <a:ext cx="12192000" cy="5377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3673" y="1704109"/>
            <a:ext cx="202276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e-IL" sz="1600" dirty="0" smtClean="0">
                <a:solidFill>
                  <a:prstClr val="black"/>
                </a:solidFill>
              </a:rPr>
              <a:t>ב-12/7/2020 7:01</a:t>
            </a:r>
          </a:p>
          <a:p>
            <a:r>
              <a:rPr lang="he-IL" sz="1600" b="1" dirty="0" smtClean="0">
                <a:solidFill>
                  <a:prstClr val="black"/>
                </a:solidFill>
              </a:rPr>
              <a:t>סה"כ מקרים</a:t>
            </a:r>
            <a:r>
              <a:rPr lang="he-IL" sz="1600" dirty="0" smtClean="0">
                <a:solidFill>
                  <a:prstClr val="black"/>
                </a:solidFill>
              </a:rPr>
              <a:t>: 38,109</a:t>
            </a:r>
          </a:p>
          <a:p>
            <a:r>
              <a:rPr lang="he-IL" sz="1600" b="1" dirty="0" smtClean="0">
                <a:solidFill>
                  <a:prstClr val="black"/>
                </a:solidFill>
              </a:rPr>
              <a:t>החלימו</a:t>
            </a:r>
            <a:r>
              <a:rPr lang="he-IL" sz="1600" dirty="0" smtClean="0">
                <a:solidFill>
                  <a:prstClr val="black"/>
                </a:solidFill>
              </a:rPr>
              <a:t>: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he-IL" sz="1600" dirty="0" smtClean="0">
                <a:solidFill>
                  <a:prstClr val="black"/>
                </a:solidFill>
              </a:rPr>
              <a:t>18,903</a:t>
            </a:r>
          </a:p>
          <a:p>
            <a:r>
              <a:rPr lang="he-IL" sz="1600" b="1" dirty="0" smtClean="0">
                <a:solidFill>
                  <a:prstClr val="black"/>
                </a:solidFill>
              </a:rPr>
              <a:t>נפטרו</a:t>
            </a:r>
            <a:r>
              <a:rPr lang="he-IL" sz="1600" dirty="0" smtClean="0">
                <a:solidFill>
                  <a:prstClr val="black"/>
                </a:solidFill>
              </a:rPr>
              <a:t>: 356</a:t>
            </a:r>
          </a:p>
          <a:p>
            <a:r>
              <a:rPr lang="he-IL" sz="1600" b="1" dirty="0" smtClean="0">
                <a:solidFill>
                  <a:prstClr val="black"/>
                </a:solidFill>
              </a:rPr>
              <a:t>פעילים</a:t>
            </a:r>
            <a:r>
              <a:rPr lang="he-IL" sz="1600" dirty="0" smtClean="0">
                <a:solidFill>
                  <a:prstClr val="black"/>
                </a:solidFill>
              </a:rPr>
              <a:t>: 18,850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חולים פעילים</a:t>
            </a:r>
            <a:endParaRPr lang="he-IL" dirty="0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429491" cy="365125"/>
          </a:xfrm>
        </p:spPr>
        <p:txBody>
          <a:bodyPr/>
          <a:lstStyle/>
          <a:p>
            <a:pPr>
              <a:defRPr/>
            </a:pPr>
            <a:fld id="{84EB8758-E57E-4CF6-B9B0-4D361C6FAC81}" type="slidenum">
              <a:rPr lang="he-IL" altLang="he-IL" sz="2400" b="1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e-IL" altLang="he-IL" b="1" dirty="0">
              <a:solidFill>
                <a:prstClr val="black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839"/>
            <a:ext cx="12221497" cy="53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2"/>
          <p:cNvSpPr txBox="1">
            <a:spLocks/>
          </p:cNvSpPr>
          <p:nvPr/>
        </p:nvSpPr>
        <p:spPr bwMode="auto">
          <a:xfrm>
            <a:off x="1156855" y="438310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he-IL" sz="3200" b="1" kern="1200" dirty="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  <a:lvl2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r>
              <a:rPr smtClean="0">
                <a:solidFill>
                  <a:prstClr val="white"/>
                </a:solidFill>
                <a:cs typeface="Arial"/>
              </a:rPr>
              <a:t>אחוז מאומתים</a:t>
            </a:r>
            <a:endParaRPr>
              <a:solidFill>
                <a:prstClr val="white"/>
              </a:solidFill>
              <a:cs typeface="Arial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12192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691"/>
            <a:ext cx="8705850" cy="52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 smtClean="0"/>
              <a:t>התפלגות מקרים 11/07/2020 (</a:t>
            </a:r>
            <a:r>
              <a:rPr lang="en-US" sz="2800" dirty="0" smtClean="0"/>
              <a:t>n=1,145</a:t>
            </a:r>
            <a:r>
              <a:rPr lang="he-IL" sz="2800" dirty="0" smtClean="0"/>
              <a:t>)</a:t>
            </a:r>
            <a:endParaRPr lang="en-US" sz="2800" dirty="0"/>
          </a:p>
        </p:txBody>
      </p:sp>
      <p:sp>
        <p:nvSpPr>
          <p:cNvPr id="6" name="מציין מיקום של מספר שקופית 5"/>
          <p:cNvSpPr txBox="1">
            <a:spLocks/>
          </p:cNvSpPr>
          <p:nvPr/>
        </p:nvSpPr>
        <p:spPr>
          <a:xfrm>
            <a:off x="0" y="6387585"/>
            <a:ext cx="568036" cy="599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EB8758-E57E-4CF6-B9B0-4D361C6FAC81}" type="slidenum">
              <a:rPr lang="he-IL" altLang="he-IL" sz="2400" b="1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he-IL" altLang="he-IL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309" y="6488668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prstClr val="black"/>
                </a:solidFill>
              </a:rPr>
              <a:t>מעודכן ל</a:t>
            </a:r>
            <a:r>
              <a:rPr lang="en-US" b="1" dirty="0" smtClean="0">
                <a:solidFill>
                  <a:prstClr val="black"/>
                </a:solidFill>
              </a:rPr>
              <a:t>-</a:t>
            </a:r>
            <a:r>
              <a:rPr lang="he-IL" b="1" dirty="0" smtClean="0">
                <a:solidFill>
                  <a:prstClr val="black"/>
                </a:solidFill>
              </a:rPr>
              <a:t>12/07/2020 07:00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18944"/>
              </p:ext>
            </p:extLst>
          </p:nvPr>
        </p:nvGraphicFramePr>
        <p:xfrm>
          <a:off x="8756073" y="1510149"/>
          <a:ext cx="3435927" cy="4846231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{93296810-A885-4BE3-A3E7-6D5BEEA58F35}</a:tableStyleId>
              </a:tblPr>
              <a:tblGrid>
                <a:gridCol w="1662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9119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 smtClean="0"/>
                        <a:t>יישובים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he-IL" sz="2000" dirty="0" smtClean="0"/>
                        <a:t> (סה"כ 154)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 smtClean="0"/>
                        <a:t>מספר חולים</a:t>
                      </a:r>
                      <a:endParaRPr lang="en-US" sz="2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smtClean="0"/>
                        <a:t>ירושלים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smtClean="0"/>
                        <a:t>בני ברק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103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smtClean="0"/>
                        <a:t>תל אביב-יפו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89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smtClean="0"/>
                        <a:t>ביתר עילית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smtClean="0"/>
                        <a:t>אשדוד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40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smtClean="0"/>
                        <a:t>לוד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35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smtClean="0"/>
                        <a:t>פתח תקווה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35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smtClean="0"/>
                        <a:t>נתניה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32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smtClean="0"/>
                        <a:t>בית שמש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23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err="1" smtClean="0"/>
                        <a:t>קרית</a:t>
                      </a:r>
                      <a:r>
                        <a:rPr lang="he-IL" sz="1800" b="1" dirty="0" smtClean="0"/>
                        <a:t> מלאכי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20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r>
                        <a:rPr lang="he-IL" sz="1800" b="1" dirty="0" smtClean="0"/>
                        <a:t>ראשון לציון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20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99156" y="2077538"/>
            <a:ext cx="18720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e-IL" b="1" dirty="0" smtClean="0"/>
              <a:t>בני 0-18: </a:t>
            </a:r>
            <a:r>
              <a:rPr lang="en-US" b="1" dirty="0" smtClean="0"/>
              <a:t> 30% </a:t>
            </a:r>
            <a:r>
              <a:rPr lang="he-IL" b="1" dirty="0" smtClean="0"/>
              <a:t>בני 65+:</a:t>
            </a:r>
            <a:r>
              <a:rPr lang="en-US" b="1" dirty="0" smtClean="0"/>
              <a:t> 7%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19" y="2077538"/>
            <a:ext cx="4476761" cy="324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חולים קשים חדשים ומונשמים חדשים לפי חודש</a:t>
            </a:r>
            <a:endParaRPr lang="he-IL" dirty="0"/>
          </a:p>
        </p:txBody>
      </p:sp>
      <p:sp>
        <p:nvSpPr>
          <p:cNvPr id="4" name="מציין מיקום של מספר שקופית 5"/>
          <p:cNvSpPr txBox="1">
            <a:spLocks/>
          </p:cNvSpPr>
          <p:nvPr/>
        </p:nvSpPr>
        <p:spPr>
          <a:xfrm>
            <a:off x="0" y="6387585"/>
            <a:ext cx="540327" cy="599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EB8758-E57E-4CF6-B9B0-4D361C6FAC81}" type="slidenum">
              <a:rPr lang="he-IL" altLang="he-IL" sz="2400" b="1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he-IL" altLang="he-IL" b="1" dirty="0">
              <a:solidFill>
                <a:prstClr val="black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914"/>
            <a:ext cx="12192000" cy="5421086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97332"/>
              </p:ext>
            </p:extLst>
          </p:nvPr>
        </p:nvGraphicFramePr>
        <p:xfrm>
          <a:off x="126537" y="2135956"/>
          <a:ext cx="8987072" cy="723358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1173091">
                  <a:extLst>
                    <a:ext uri="{9D8B030D-6E8A-4147-A177-3AD203B41FA5}">
                      <a16:colId xmlns:a16="http://schemas.microsoft.com/office/drawing/2014/main" xmlns="" val="751239702"/>
                    </a:ext>
                  </a:extLst>
                </a:gridCol>
                <a:gridCol w="1073677">
                  <a:extLst>
                    <a:ext uri="{9D8B030D-6E8A-4147-A177-3AD203B41FA5}">
                      <a16:colId xmlns:a16="http://schemas.microsoft.com/office/drawing/2014/main" xmlns="" val="2376236051"/>
                    </a:ext>
                  </a:extLst>
                </a:gridCol>
                <a:gridCol w="1173091">
                  <a:extLst>
                    <a:ext uri="{9D8B030D-6E8A-4147-A177-3AD203B41FA5}">
                      <a16:colId xmlns:a16="http://schemas.microsoft.com/office/drawing/2014/main" xmlns="" val="4181257014"/>
                    </a:ext>
                  </a:extLst>
                </a:gridCol>
                <a:gridCol w="1073677">
                  <a:extLst>
                    <a:ext uri="{9D8B030D-6E8A-4147-A177-3AD203B41FA5}">
                      <a16:colId xmlns:a16="http://schemas.microsoft.com/office/drawing/2014/main" xmlns="" val="755706508"/>
                    </a:ext>
                  </a:extLst>
                </a:gridCol>
                <a:gridCol w="1173091">
                  <a:extLst>
                    <a:ext uri="{9D8B030D-6E8A-4147-A177-3AD203B41FA5}">
                      <a16:colId xmlns:a16="http://schemas.microsoft.com/office/drawing/2014/main" xmlns="" val="889409610"/>
                    </a:ext>
                  </a:extLst>
                </a:gridCol>
                <a:gridCol w="1073677">
                  <a:extLst>
                    <a:ext uri="{9D8B030D-6E8A-4147-A177-3AD203B41FA5}">
                      <a16:colId xmlns:a16="http://schemas.microsoft.com/office/drawing/2014/main" xmlns="" val="228250115"/>
                    </a:ext>
                  </a:extLst>
                </a:gridCol>
                <a:gridCol w="1173091">
                  <a:extLst>
                    <a:ext uri="{9D8B030D-6E8A-4147-A177-3AD203B41FA5}">
                      <a16:colId xmlns:a16="http://schemas.microsoft.com/office/drawing/2014/main" xmlns="" val="3894400889"/>
                    </a:ext>
                  </a:extLst>
                </a:gridCol>
                <a:gridCol w="1073677">
                  <a:extLst>
                    <a:ext uri="{9D8B030D-6E8A-4147-A177-3AD203B41FA5}">
                      <a16:colId xmlns:a16="http://schemas.microsoft.com/office/drawing/2014/main" xmlns="" val="1031529847"/>
                    </a:ext>
                  </a:extLst>
                </a:gridCol>
              </a:tblGrid>
              <a:tr h="361679">
                <a:tc>
                  <a:txBody>
                    <a:bodyPr/>
                    <a:lstStyle/>
                    <a:p>
                      <a:pPr algn="l" rtl="1" fontAlgn="ctr"/>
                      <a:r>
                        <a:rPr lang="he-IL" sz="1400" u="none" strike="noStrike">
                          <a:effectLst/>
                        </a:rPr>
                        <a:t>סה"כ מקרים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400" u="none" strike="noStrike" dirty="0">
                          <a:effectLst/>
                        </a:rPr>
                        <a:t>8331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he-IL" sz="1400" u="none" strike="noStrike">
                          <a:effectLst/>
                        </a:rPr>
                        <a:t>סה"כ מקרים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400" u="none" strike="noStrike">
                          <a:effectLst/>
                        </a:rPr>
                        <a:t>1183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he-IL" sz="1400" u="none" strike="noStrike" dirty="0">
                          <a:effectLst/>
                        </a:rPr>
                        <a:t>סה"כ מקרים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400" u="none" strike="noStrike">
                          <a:effectLst/>
                        </a:rPr>
                        <a:t>10,182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he-IL" sz="1400" u="none" strike="noStrike" dirty="0">
                          <a:effectLst/>
                        </a:rPr>
                        <a:t>סה"כ מקרים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400" u="none" strike="noStrike" dirty="0">
                          <a:effectLst/>
                        </a:rPr>
                        <a:t>5,710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14300" marT="9525" marB="0" anchor="ctr"/>
                </a:tc>
                <a:extLst>
                  <a:ext uri="{0D108BD9-81ED-4DB2-BD59-A6C34878D82A}">
                    <a16:rowId xmlns:a16="http://schemas.microsoft.com/office/drawing/2014/main" xmlns="" val="623933557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pPr algn="l" rtl="0" fontAlgn="ctr"/>
                      <a:r>
                        <a:rPr lang="he-IL" sz="1400" u="none" strike="noStrike">
                          <a:effectLst/>
                        </a:rPr>
                        <a:t>1.2%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 dirty="0">
                          <a:effectLst/>
                        </a:rPr>
                        <a:t>קשים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e-IL" sz="1400" u="none" strike="noStrike">
                          <a:effectLst/>
                        </a:rPr>
                        <a:t>3.2%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>
                          <a:effectLst/>
                        </a:rPr>
                        <a:t>קשים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e-IL" sz="1400" u="none" strike="noStrike">
                          <a:effectLst/>
                        </a:rPr>
                        <a:t>3.7%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>
                          <a:effectLst/>
                        </a:rPr>
                        <a:t>קשים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e-IL" sz="1400" u="none" strike="noStrike">
                          <a:effectLst/>
                        </a:rPr>
                        <a:t>2.2%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 dirty="0">
                          <a:effectLst/>
                        </a:rPr>
                        <a:t>קשים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14300" marT="9525" marB="0" anchor="ctr"/>
                </a:tc>
                <a:extLst>
                  <a:ext uri="{0D108BD9-81ED-4DB2-BD59-A6C34878D82A}">
                    <a16:rowId xmlns:a16="http://schemas.microsoft.com/office/drawing/2014/main" xmlns="" val="318538655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58899" y="2155838"/>
            <a:ext cx="17466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prstClr val="black"/>
                </a:solidFill>
              </a:rPr>
              <a:t>סה"כ מקרים </a:t>
            </a:r>
            <a:r>
              <a:rPr lang="he-IL" sz="1400" dirty="0" smtClean="0">
                <a:solidFill>
                  <a:prstClr val="black"/>
                </a:solidFill>
              </a:rPr>
              <a:t>12,579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8652" y="2497635"/>
            <a:ext cx="12469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prstClr val="black"/>
                </a:solidFill>
              </a:rPr>
              <a:t>1.4% </a:t>
            </a:r>
            <a:r>
              <a:rPr lang="he-IL" sz="1400" dirty="0">
                <a:solidFill>
                  <a:prstClr val="black"/>
                </a:solidFill>
              </a:rPr>
              <a:t>קשים</a:t>
            </a:r>
          </a:p>
          <a:p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3305" y="595249"/>
            <a:ext cx="87153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prstClr val="white"/>
                </a:solidFill>
              </a:rPr>
              <a:t>חולים קשים חדשים ליום</a:t>
            </a:r>
          </a:p>
        </p:txBody>
      </p:sp>
      <p:sp>
        <p:nvSpPr>
          <p:cNvPr id="3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534390" cy="365125"/>
          </a:xfrm>
        </p:spPr>
        <p:txBody>
          <a:bodyPr/>
          <a:lstStyle/>
          <a:p>
            <a:pPr>
              <a:defRPr/>
            </a:pPr>
            <a:fld id="{84EB8758-E57E-4CF6-B9B0-4D361C6FAC81}" type="slidenum">
              <a:rPr lang="he-IL" altLang="he-IL" sz="2400" b="1" smtClean="0"/>
              <a:pPr>
                <a:defRPr/>
              </a:pPr>
              <a:t>8</a:t>
            </a:fld>
            <a:endParaRPr lang="he-IL" altLang="he-IL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578"/>
            <a:ext cx="12192000" cy="53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 ממצאים אפידמיולוגיים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7098"/>
            <a:ext cx="10515600" cy="4351338"/>
          </a:xfrm>
        </p:spPr>
        <p:txBody>
          <a:bodyPr/>
          <a:lstStyle/>
          <a:p>
            <a:r>
              <a:rPr lang="he-IL" dirty="0" smtClean="0"/>
              <a:t>מגמת עלייה במספר המקרים החיוביים והחולים הקשים.</a:t>
            </a:r>
          </a:p>
          <a:p>
            <a:r>
              <a:rPr lang="he-IL" dirty="0" smtClean="0"/>
              <a:t>פריסה גיאוגרפית רחבה המצביעה על העברה קהילתית.</a:t>
            </a:r>
          </a:p>
          <a:p>
            <a:r>
              <a:rPr lang="he-IL" dirty="0" smtClean="0"/>
              <a:t>עלייה משמעותית במספר הבדיקות.</a:t>
            </a:r>
          </a:p>
          <a:p>
            <a:r>
              <a:rPr lang="he-IL" dirty="0" smtClean="0"/>
              <a:t>אחוז התוצאות החיוביות במגמת עלייה.</a:t>
            </a:r>
          </a:p>
          <a:p>
            <a:endParaRPr lang="he-IL" dirty="0" smtClean="0"/>
          </a:p>
          <a:p>
            <a:pPr lv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7863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8680</TotalTime>
  <Words>588</Words>
  <Application>Microsoft Office PowerPoint</Application>
  <PresentationFormat>Custom</PresentationFormat>
  <Paragraphs>129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6_ערכת נושא Office</vt:lpstr>
      <vt:lpstr>13_ערכת נושא Office</vt:lpstr>
      <vt:lpstr>14_ערכת נושא Office</vt:lpstr>
      <vt:lpstr>18_ערכת נושא Office</vt:lpstr>
      <vt:lpstr>19_ערכת נושא Office</vt:lpstr>
      <vt:lpstr>12_ערכת נושא Office</vt:lpstr>
      <vt:lpstr>7_ערכת נושא Office</vt:lpstr>
      <vt:lpstr>משרד הבריאות דיון בוועדת קורונה</vt:lpstr>
      <vt:lpstr>תמונת מצב</vt:lpstr>
      <vt:lpstr>עקומה אפידמית</vt:lpstr>
      <vt:lpstr>חולים פעילים</vt:lpstr>
      <vt:lpstr>PowerPoint Presentation</vt:lpstr>
      <vt:lpstr>התפלגות מקרים 11/07/2020 (n=1,145)</vt:lpstr>
      <vt:lpstr>חולים קשים חדשים ומונשמים חדשים לפי חודש</vt:lpstr>
      <vt:lpstr>PowerPoint Presentation</vt:lpstr>
      <vt:lpstr>סיכום ממצאים אפידמיולוגיים</vt:lpstr>
      <vt:lpstr>מקורות חשיפה</vt:lpstr>
      <vt:lpstr>נסיבות אפידמיולוגיות המעלות סיכון להדבקה במתקני ספורט</vt:lpstr>
      <vt:lpstr>נסיבות אפידמיולוגיות המעלות סיכון להדבקה במסעדות</vt:lpstr>
      <vt:lpstr>מספר מקרים שידוע מקור הדבקה על פי נושאי הדיון היום (4.6-10.7)</vt:lpstr>
      <vt:lpstr>חקירות אפידמיולוגיות -  דוגמאות</vt:lpstr>
      <vt:lpstr>חקירה: קאנטרי קלאב מחוז הצפון</vt:lpstr>
      <vt:lpstr>חקירה: חדר כושר - ירושלים</vt:lpstr>
      <vt:lpstr>חקירה: מסעדה בישוב בצפון</vt:lpstr>
      <vt:lpstr>PowerPoint Presentation</vt:lpstr>
      <vt:lpstr>PowerPoint Presentation</vt:lpstr>
      <vt:lpstr>PowerPoint Presentation</vt:lpstr>
      <vt:lpstr>סיכום</vt:lpstr>
    </vt:vector>
  </TitlesOfParts>
  <Company>SCCM16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Eric Haas</dc:creator>
  <cp:lastModifiedBy>Shlomi Drookman</cp:lastModifiedBy>
  <cp:revision>935</cp:revision>
  <cp:lastPrinted>2020-07-12T11:41:24Z</cp:lastPrinted>
  <dcterms:created xsi:type="dcterms:W3CDTF">2020-04-01T04:29:29Z</dcterms:created>
  <dcterms:modified xsi:type="dcterms:W3CDTF">2020-07-12T15:06:30Z</dcterms:modified>
</cp:coreProperties>
</file>